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2" r:id="rId5"/>
    <p:sldId id="259" r:id="rId6"/>
    <p:sldId id="260" r:id="rId7"/>
    <p:sldId id="261" r:id="rId8"/>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ymurzaevmurzabek@gmail.com" initials="a" lastIdx="1" clrIdx="0">
    <p:extLst>
      <p:ext uri="{19B8F6BF-5375-455C-9EA6-DF929625EA0E}">
        <p15:presenceInfo xmlns:p15="http://schemas.microsoft.com/office/powerpoint/2012/main" userId="2f884de33b39739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475F"/>
    <a:srgbClr val="165582"/>
    <a:srgbClr val="928F9E"/>
    <a:srgbClr val="726B7F"/>
    <a:srgbClr val="003F7F"/>
    <a:srgbClr val="838B9B"/>
    <a:srgbClr val="EBEEF2"/>
    <a:srgbClr val="15527D"/>
    <a:srgbClr val="A0B4C2"/>
    <a:srgbClr val="1654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9020" autoAdjust="0"/>
  </p:normalViewPr>
  <p:slideViewPr>
    <p:cSldViewPr snapToGrid="0">
      <p:cViewPr varScale="1">
        <p:scale>
          <a:sx n="65" d="100"/>
          <a:sy n="65" d="100"/>
        </p:scale>
        <p:origin x="395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ru-RU"/>
              <a:t>Образец заголовка</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248727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4209186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393093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24711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ru-RU"/>
              <a:t>Образец заголовка</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FEB6C04-844F-47BC-A532-D4245ED655C5}" type="datetimeFigureOut">
              <a:rPr lang="ru-RU" smtClean="0"/>
              <a:t>20.11.2024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72602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FEB6C04-844F-47BC-A532-D4245ED655C5}" type="datetimeFigureOut">
              <a:rPr lang="ru-RU" smtClean="0"/>
              <a:t>20.11.2024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98254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ru-RU"/>
              <a:t>Образец заголовка</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4" name="Content Placeholder 3"/>
          <p:cNvSpPr>
            <a:spLocks noGrp="1"/>
          </p:cNvSpPr>
          <p:nvPr>
            <p:ph sz="half" idx="2"/>
          </p:nvPr>
        </p:nvSpPr>
        <p:spPr>
          <a:xfrm>
            <a:off x="520713" y="3905482"/>
            <a:ext cx="3198096" cy="57443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6" name="Content Placeholder 5"/>
          <p:cNvSpPr>
            <a:spLocks noGrp="1"/>
          </p:cNvSpPr>
          <p:nvPr>
            <p:ph sz="quarter" idx="4"/>
          </p:nvPr>
        </p:nvSpPr>
        <p:spPr>
          <a:xfrm>
            <a:off x="3827086" y="3905482"/>
            <a:ext cx="3213847" cy="57443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FEB6C04-844F-47BC-A532-D4245ED655C5}" type="datetimeFigureOut">
              <a:rPr lang="ru-RU" smtClean="0"/>
              <a:t>20.11.2024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738914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FEB6C04-844F-47BC-A532-D4245ED655C5}" type="datetimeFigureOut">
              <a:rPr lang="ru-RU" smtClean="0"/>
              <a:t>20.11.2024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388907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B6C04-844F-47BC-A532-D4245ED655C5}" type="datetimeFigureOut">
              <a:rPr lang="ru-RU" smtClean="0"/>
              <a:t>20.11.2024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58313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ru-RU"/>
              <a:t>Образец заголовка</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BFEB6C04-844F-47BC-A532-D4245ED655C5}" type="datetimeFigureOut">
              <a:rPr lang="ru-RU" smtClean="0"/>
              <a:t>20.11.2024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53845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ru-RU"/>
              <a:t>Образец заголовка</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a:t>Вставка рисунка</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BFEB6C04-844F-47BC-A532-D4245ED655C5}" type="datetimeFigureOut">
              <a:rPr lang="ru-RU" smtClean="0"/>
              <a:t>20.11.2024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312347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BFEB6C04-844F-47BC-A532-D4245ED655C5}" type="datetimeFigureOut">
              <a:rPr lang="ru-RU" smtClean="0"/>
              <a:t>20.11.2024</a:t>
            </a:fld>
            <a:endParaRPr lang="ru-RU"/>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6BF51062-9285-45EB-8CAB-3144C19969DF}" type="slidenum">
              <a:rPr lang="ru-RU" smtClean="0"/>
              <a:t>‹#›</a:t>
            </a:fld>
            <a:endParaRPr lang="ru-RU"/>
          </a:p>
        </p:txBody>
      </p:sp>
    </p:spTree>
    <p:extLst>
      <p:ext uri="{BB962C8B-B14F-4D97-AF65-F5344CB8AC3E}">
        <p14:creationId xmlns:p14="http://schemas.microsoft.com/office/powerpoint/2010/main" val="2868266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g"/><Relationship Id="rId7" Type="http://schemas.openxmlformats.org/officeDocument/2006/relationships/image" Target="../media/image17.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5000" r="-57000"/>
          </a:stretch>
        </a:blip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72455B4-EEF6-4DD2-99E1-167FEC4840D0}"/>
              </a:ext>
            </a:extLst>
          </p:cNvPr>
          <p:cNvSpPr>
            <a:spLocks noGrp="1"/>
          </p:cNvSpPr>
          <p:nvPr>
            <p:ph type="subTitle" idx="1"/>
          </p:nvPr>
        </p:nvSpPr>
        <p:spPr>
          <a:xfrm>
            <a:off x="548640" y="3214500"/>
            <a:ext cx="4005862" cy="654493"/>
          </a:xfrm>
        </p:spPr>
        <p:txBody>
          <a:bodyPr>
            <a:normAutofit/>
          </a:bodyPr>
          <a:lstStyle/>
          <a:p>
            <a:pPr algn="l"/>
            <a:r>
              <a:rPr lang="en-US" sz="1800" b="1" dirty="0">
                <a:solidFill>
                  <a:schemeClr val="bg1"/>
                </a:solidFill>
                <a:latin typeface="Segoe UI Variable Small" pitchFamily="2" charset="0"/>
              </a:rPr>
              <a:t>Full itinerary and detailed information about the trip.</a:t>
            </a:r>
            <a:endParaRPr lang="ru-RU" sz="1800" b="1" dirty="0">
              <a:solidFill>
                <a:schemeClr val="bg1"/>
              </a:solidFill>
              <a:latin typeface="Segoe UI Variable Small" pitchFamily="2" charset="0"/>
            </a:endParaRPr>
          </a:p>
        </p:txBody>
      </p:sp>
      <p:sp>
        <p:nvSpPr>
          <p:cNvPr id="12" name="TextBox 11">
            <a:extLst>
              <a:ext uri="{FF2B5EF4-FFF2-40B4-BE49-F238E27FC236}">
                <a16:creationId xmlns:a16="http://schemas.microsoft.com/office/drawing/2014/main" id="{C3026196-6CB6-48F8-BB85-74F68A5C8D03}"/>
              </a:ext>
            </a:extLst>
          </p:cNvPr>
          <p:cNvSpPr txBox="1"/>
          <p:nvPr/>
        </p:nvSpPr>
        <p:spPr>
          <a:xfrm>
            <a:off x="548640" y="3934869"/>
            <a:ext cx="5051607" cy="1323439"/>
          </a:xfrm>
          <a:prstGeom prst="rect">
            <a:avLst/>
          </a:prstGeom>
          <a:noFill/>
        </p:spPr>
        <p:txBody>
          <a:bodyPr wrap="square" rtlCol="0">
            <a:spAutoFit/>
          </a:bodyPr>
          <a:lstStyle/>
          <a:p>
            <a:r>
              <a:rPr lang="en-US" sz="4000" b="1" dirty="0">
                <a:solidFill>
                  <a:schemeClr val="bg1"/>
                </a:solidFill>
              </a:rPr>
              <a:t>Eco-Tour to the Aral Sea </a:t>
            </a:r>
            <a:r>
              <a:rPr lang="en-US" sz="2800" dirty="0">
                <a:solidFill>
                  <a:schemeClr val="bg1"/>
                </a:solidFill>
              </a:rPr>
              <a:t>(</a:t>
            </a:r>
            <a:r>
              <a:rPr lang="ru-RU" sz="2800" dirty="0">
                <a:solidFill>
                  <a:schemeClr val="bg1"/>
                </a:solidFill>
              </a:rPr>
              <a:t>3</a:t>
            </a:r>
            <a:r>
              <a:rPr lang="en-US" sz="2800" dirty="0">
                <a:solidFill>
                  <a:schemeClr val="bg1"/>
                </a:solidFill>
              </a:rPr>
              <a:t> days and </a:t>
            </a:r>
            <a:r>
              <a:rPr lang="ru-RU" sz="2800" dirty="0">
                <a:solidFill>
                  <a:schemeClr val="bg1"/>
                </a:solidFill>
              </a:rPr>
              <a:t>2</a:t>
            </a:r>
            <a:r>
              <a:rPr lang="en-US" sz="2800" dirty="0">
                <a:solidFill>
                  <a:schemeClr val="bg1"/>
                </a:solidFill>
              </a:rPr>
              <a:t> nights)</a:t>
            </a:r>
            <a:endParaRPr lang="ru-RU" sz="4000" dirty="0">
              <a:solidFill>
                <a:schemeClr val="bg1"/>
              </a:solidFill>
            </a:endParaRPr>
          </a:p>
        </p:txBody>
      </p:sp>
      <p:sp>
        <p:nvSpPr>
          <p:cNvPr id="15" name="Прямоугольник 14">
            <a:extLst>
              <a:ext uri="{FF2B5EF4-FFF2-40B4-BE49-F238E27FC236}">
                <a16:creationId xmlns:a16="http://schemas.microsoft.com/office/drawing/2014/main" id="{020BF9C1-3AB9-47B4-B4E8-B85E94220016}"/>
              </a:ext>
            </a:extLst>
          </p:cNvPr>
          <p:cNvSpPr/>
          <p:nvPr/>
        </p:nvSpPr>
        <p:spPr>
          <a:xfrm>
            <a:off x="548640" y="5984622"/>
            <a:ext cx="2175596" cy="307777"/>
          </a:xfrm>
          <a:prstGeom prst="rect">
            <a:avLst/>
          </a:prstGeom>
        </p:spPr>
        <p:txBody>
          <a:bodyPr wrap="square">
            <a:spAutoFit/>
          </a:bodyPr>
          <a:lstStyle/>
          <a:p>
            <a:r>
              <a:rPr lang="en-US" sz="1400" b="1" dirty="0">
                <a:solidFill>
                  <a:schemeClr val="bg1"/>
                </a:solidFill>
                <a:latin typeface="HelveticaLTPro-Bold"/>
              </a:rPr>
              <a:t>BEST CHOICE</a:t>
            </a:r>
          </a:p>
        </p:txBody>
      </p:sp>
      <p:sp>
        <p:nvSpPr>
          <p:cNvPr id="16" name="Прямоугольник 15">
            <a:extLst>
              <a:ext uri="{FF2B5EF4-FFF2-40B4-BE49-F238E27FC236}">
                <a16:creationId xmlns:a16="http://schemas.microsoft.com/office/drawing/2014/main" id="{517FB7C6-E5C2-4399-9565-980A2F9F13A1}"/>
              </a:ext>
            </a:extLst>
          </p:cNvPr>
          <p:cNvSpPr/>
          <p:nvPr/>
        </p:nvSpPr>
        <p:spPr>
          <a:xfrm>
            <a:off x="548640" y="6249058"/>
            <a:ext cx="2175596" cy="307777"/>
          </a:xfrm>
          <a:prstGeom prst="rect">
            <a:avLst/>
          </a:prstGeom>
        </p:spPr>
        <p:txBody>
          <a:bodyPr wrap="square">
            <a:spAutoFit/>
          </a:bodyPr>
          <a:lstStyle/>
          <a:p>
            <a:r>
              <a:rPr lang="en-US" sz="1400" b="1" dirty="0">
                <a:solidFill>
                  <a:schemeClr val="bg1"/>
                </a:solidFill>
                <a:latin typeface="HelveticaLTPro-Bold"/>
              </a:rPr>
              <a:t>BEST PRICES</a:t>
            </a:r>
          </a:p>
        </p:txBody>
      </p:sp>
      <p:sp>
        <p:nvSpPr>
          <p:cNvPr id="17" name="Прямоугольник 16">
            <a:extLst>
              <a:ext uri="{FF2B5EF4-FFF2-40B4-BE49-F238E27FC236}">
                <a16:creationId xmlns:a16="http://schemas.microsoft.com/office/drawing/2014/main" id="{F61A011A-BDE0-48C5-A8A4-8B2B4E53346D}"/>
              </a:ext>
            </a:extLst>
          </p:cNvPr>
          <p:cNvSpPr/>
          <p:nvPr/>
        </p:nvSpPr>
        <p:spPr>
          <a:xfrm>
            <a:off x="548640" y="6527625"/>
            <a:ext cx="2341970" cy="307777"/>
          </a:xfrm>
          <a:prstGeom prst="rect">
            <a:avLst/>
          </a:prstGeom>
        </p:spPr>
        <p:txBody>
          <a:bodyPr wrap="square">
            <a:spAutoFit/>
          </a:bodyPr>
          <a:lstStyle/>
          <a:p>
            <a:r>
              <a:rPr lang="en-US" sz="1400" b="1" dirty="0">
                <a:solidFill>
                  <a:schemeClr val="bg1"/>
                </a:solidFill>
                <a:latin typeface="HelveticaLTPro-Bold"/>
              </a:rPr>
              <a:t>RELIABLE TEAM</a:t>
            </a:r>
          </a:p>
        </p:txBody>
      </p:sp>
      <p:pic>
        <p:nvPicPr>
          <p:cNvPr id="10" name="Рисунок 9">
            <a:extLst>
              <a:ext uri="{FF2B5EF4-FFF2-40B4-BE49-F238E27FC236}">
                <a16:creationId xmlns:a16="http://schemas.microsoft.com/office/drawing/2014/main" id="{101FDBF7-DE54-486D-B8F5-7CBF103F0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948" y="1081794"/>
            <a:ext cx="1976927" cy="492765"/>
          </a:xfrm>
          <a:prstGeom prst="rect">
            <a:avLst/>
          </a:prstGeom>
        </p:spPr>
      </p:pic>
      <p:pic>
        <p:nvPicPr>
          <p:cNvPr id="13" name="Рисунок 12">
            <a:extLst>
              <a:ext uri="{FF2B5EF4-FFF2-40B4-BE49-F238E27FC236}">
                <a16:creationId xmlns:a16="http://schemas.microsoft.com/office/drawing/2014/main" id="{FC23FE72-9540-4180-A056-0F1FBF0AD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032" y="87844"/>
            <a:ext cx="2771186" cy="1987900"/>
          </a:xfrm>
          <a:prstGeom prst="rect">
            <a:avLst/>
          </a:prstGeom>
        </p:spPr>
      </p:pic>
    </p:spTree>
    <p:extLst>
      <p:ext uri="{BB962C8B-B14F-4D97-AF65-F5344CB8AC3E}">
        <p14:creationId xmlns:p14="http://schemas.microsoft.com/office/powerpoint/2010/main" val="2433339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1F2E1FD-235F-4EC1-BC71-E351CDBAE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82" y="209590"/>
            <a:ext cx="1763486" cy="597086"/>
          </a:xfrm>
          <a:prstGeom prst="rect">
            <a:avLst/>
          </a:prstGeom>
        </p:spPr>
      </p:pic>
      <p:sp>
        <p:nvSpPr>
          <p:cNvPr id="6" name="Прямоугольник 5">
            <a:extLst>
              <a:ext uri="{FF2B5EF4-FFF2-40B4-BE49-F238E27FC236}">
                <a16:creationId xmlns:a16="http://schemas.microsoft.com/office/drawing/2014/main" id="{77C2267D-E11A-43DC-9C43-3B25C94B7B75}"/>
              </a:ext>
            </a:extLst>
          </p:cNvPr>
          <p:cNvSpPr/>
          <p:nvPr/>
        </p:nvSpPr>
        <p:spPr>
          <a:xfrm>
            <a:off x="2755837" y="1386421"/>
            <a:ext cx="2047997" cy="461665"/>
          </a:xfrm>
          <a:prstGeom prst="rect">
            <a:avLst/>
          </a:prstGeom>
        </p:spPr>
        <p:txBody>
          <a:bodyPr wrap="none">
            <a:spAutoFit/>
          </a:bodyPr>
          <a:lstStyle/>
          <a:p>
            <a:r>
              <a:rPr lang="en-US" sz="2400" b="1" dirty="0">
                <a:solidFill>
                  <a:srgbClr val="2C3E50"/>
                </a:solidFill>
                <a:latin typeface="HelveticaLTPro-Bold"/>
              </a:rPr>
              <a:t>Trip itinerary</a:t>
            </a:r>
            <a:endParaRPr lang="ru-RU" sz="2400" b="1" dirty="0">
              <a:solidFill>
                <a:srgbClr val="2C3E50"/>
              </a:solidFill>
              <a:latin typeface="HelveticaLTPro-Bold"/>
            </a:endParaRPr>
          </a:p>
        </p:txBody>
      </p:sp>
      <p:pic>
        <p:nvPicPr>
          <p:cNvPr id="7" name="Рисунок 6">
            <a:extLst>
              <a:ext uri="{FF2B5EF4-FFF2-40B4-BE49-F238E27FC236}">
                <a16:creationId xmlns:a16="http://schemas.microsoft.com/office/drawing/2014/main" id="{606BF00A-2CCE-41AF-A91A-A3B64ED121C4}"/>
              </a:ext>
            </a:extLst>
          </p:cNvPr>
          <p:cNvPicPr>
            <a:picLocks noChangeAspect="1"/>
          </p:cNvPicPr>
          <p:nvPr/>
        </p:nvPicPr>
        <p:blipFill>
          <a:blip r:embed="rId3"/>
          <a:stretch>
            <a:fillRect/>
          </a:stretch>
        </p:blipFill>
        <p:spPr>
          <a:xfrm>
            <a:off x="1749557" y="1864631"/>
            <a:ext cx="4154854" cy="5406417"/>
          </a:xfrm>
          <a:prstGeom prst="rect">
            <a:avLst/>
          </a:prstGeom>
        </p:spPr>
      </p:pic>
      <p:sp>
        <p:nvSpPr>
          <p:cNvPr id="8" name="Прямоугольник: скругленные углы 7">
            <a:extLst>
              <a:ext uri="{FF2B5EF4-FFF2-40B4-BE49-F238E27FC236}">
                <a16:creationId xmlns:a16="http://schemas.microsoft.com/office/drawing/2014/main" id="{B7F81404-B4A4-4A1E-B93D-4EE287632EF3}"/>
              </a:ext>
            </a:extLst>
          </p:cNvPr>
          <p:cNvSpPr/>
          <p:nvPr/>
        </p:nvSpPr>
        <p:spPr>
          <a:xfrm>
            <a:off x="619956" y="7656085"/>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Duration:</a:t>
            </a:r>
          </a:p>
          <a:p>
            <a:pPr algn="ctr"/>
            <a:r>
              <a:rPr lang="en-US" sz="1600" b="1" dirty="0">
                <a:solidFill>
                  <a:srgbClr val="4F475F"/>
                </a:solidFill>
                <a:latin typeface="Segoe UI Variable Small" pitchFamily="2" charset="0"/>
              </a:rPr>
              <a:t>3 days/2 night</a:t>
            </a:r>
            <a:endParaRPr lang="ru-RU" sz="1600" b="1" dirty="0">
              <a:solidFill>
                <a:srgbClr val="4F475F"/>
              </a:solidFill>
              <a:latin typeface="Segoe UI Variable Small" pitchFamily="2" charset="0"/>
            </a:endParaRPr>
          </a:p>
        </p:txBody>
      </p:sp>
      <p:sp>
        <p:nvSpPr>
          <p:cNvPr id="15" name="Прямоугольник: скругленные углы 14">
            <a:extLst>
              <a:ext uri="{FF2B5EF4-FFF2-40B4-BE49-F238E27FC236}">
                <a16:creationId xmlns:a16="http://schemas.microsoft.com/office/drawing/2014/main" id="{9E77306D-D151-4F7D-9FD9-D0138734E391}"/>
              </a:ext>
            </a:extLst>
          </p:cNvPr>
          <p:cNvSpPr/>
          <p:nvPr/>
        </p:nvSpPr>
        <p:spPr>
          <a:xfrm>
            <a:off x="619955" y="8604455"/>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Total distance:</a:t>
            </a:r>
          </a:p>
          <a:p>
            <a:pPr algn="ctr"/>
            <a:r>
              <a:rPr lang="en-US" sz="1600" b="1" dirty="0">
                <a:solidFill>
                  <a:srgbClr val="4F475F"/>
                </a:solidFill>
                <a:latin typeface="Segoe UI Variable Small" pitchFamily="2" charset="0"/>
              </a:rPr>
              <a:t>More than 900 km</a:t>
            </a:r>
            <a:endParaRPr lang="ru-RU" sz="1600" b="1" dirty="0">
              <a:solidFill>
                <a:srgbClr val="4F475F"/>
              </a:solidFill>
              <a:latin typeface="Segoe UI Variable Small" pitchFamily="2" charset="0"/>
            </a:endParaRPr>
          </a:p>
        </p:txBody>
      </p:sp>
      <p:sp>
        <p:nvSpPr>
          <p:cNvPr id="16" name="Прямоугольник: скругленные углы 15">
            <a:extLst>
              <a:ext uri="{FF2B5EF4-FFF2-40B4-BE49-F238E27FC236}">
                <a16:creationId xmlns:a16="http://schemas.microsoft.com/office/drawing/2014/main" id="{B1493535-CAFD-4109-88B1-3478210E563B}"/>
              </a:ext>
            </a:extLst>
          </p:cNvPr>
          <p:cNvSpPr/>
          <p:nvPr/>
        </p:nvSpPr>
        <p:spPr>
          <a:xfrm>
            <a:off x="4385853" y="7599477"/>
            <a:ext cx="2614249" cy="776389"/>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Tour season:</a:t>
            </a:r>
          </a:p>
          <a:p>
            <a:pPr algn="ctr"/>
            <a:r>
              <a:rPr lang="en-US" sz="1600" b="1" dirty="0">
                <a:solidFill>
                  <a:srgbClr val="4F475F"/>
                </a:solidFill>
                <a:latin typeface="Segoe UI Variable Small" pitchFamily="2" charset="0"/>
              </a:rPr>
              <a:t>Year-round</a:t>
            </a:r>
            <a:endParaRPr lang="ru-RU" sz="1600" b="1" dirty="0">
              <a:solidFill>
                <a:srgbClr val="4F475F"/>
              </a:solidFill>
              <a:latin typeface="Segoe UI Variable Small" pitchFamily="2" charset="0"/>
            </a:endParaRPr>
          </a:p>
        </p:txBody>
      </p:sp>
      <p:sp>
        <p:nvSpPr>
          <p:cNvPr id="17" name="Прямоугольник: скругленные углы 16">
            <a:extLst>
              <a:ext uri="{FF2B5EF4-FFF2-40B4-BE49-F238E27FC236}">
                <a16:creationId xmlns:a16="http://schemas.microsoft.com/office/drawing/2014/main" id="{59717791-03B0-4E88-BF53-9C5B4A0DDAAC}"/>
              </a:ext>
            </a:extLst>
          </p:cNvPr>
          <p:cNvSpPr/>
          <p:nvPr/>
        </p:nvSpPr>
        <p:spPr>
          <a:xfrm>
            <a:off x="4385853" y="8604454"/>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Meals:</a:t>
            </a:r>
          </a:p>
          <a:p>
            <a:pPr algn="ctr"/>
            <a:r>
              <a:rPr lang="en-US" sz="1600" b="1" dirty="0">
                <a:solidFill>
                  <a:srgbClr val="4F475F"/>
                </a:solidFill>
                <a:latin typeface="Segoe UI Variable Small" pitchFamily="2" charset="0"/>
              </a:rPr>
              <a:t>7 times</a:t>
            </a:r>
            <a:endParaRPr lang="ru-RU" sz="1600" b="1" dirty="0">
              <a:solidFill>
                <a:srgbClr val="4F475F"/>
              </a:solidFill>
              <a:latin typeface="Segoe UI Variable Small" pitchFamily="2" charset="0"/>
            </a:endParaRPr>
          </a:p>
        </p:txBody>
      </p:sp>
      <p:sp>
        <p:nvSpPr>
          <p:cNvPr id="22" name="Прямоугольник: скругленные углы 21">
            <a:extLst>
              <a:ext uri="{FF2B5EF4-FFF2-40B4-BE49-F238E27FC236}">
                <a16:creationId xmlns:a16="http://schemas.microsoft.com/office/drawing/2014/main" id="{FD360294-A8DC-4EAE-B849-DB35D06A0EFB}"/>
              </a:ext>
            </a:extLst>
          </p:cNvPr>
          <p:cNvSpPr/>
          <p:nvPr/>
        </p:nvSpPr>
        <p:spPr>
          <a:xfrm>
            <a:off x="2472712" y="9615489"/>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Transport:</a:t>
            </a:r>
          </a:p>
          <a:p>
            <a:pPr algn="ctr"/>
            <a:r>
              <a:rPr lang="en-US" sz="1600" b="1" dirty="0">
                <a:solidFill>
                  <a:srgbClr val="4F475F"/>
                </a:solidFill>
                <a:latin typeface="Segoe UI Variable Small" pitchFamily="2" charset="0"/>
              </a:rPr>
              <a:t>Off-road vehicle 4x4</a:t>
            </a:r>
            <a:endParaRPr lang="ru-RU" sz="1600" b="1" dirty="0">
              <a:solidFill>
                <a:srgbClr val="4F475F"/>
              </a:solidFill>
              <a:latin typeface="Segoe UI Variable Small" pitchFamily="2" charset="0"/>
            </a:endParaRPr>
          </a:p>
        </p:txBody>
      </p:sp>
      <p:cxnSp>
        <p:nvCxnSpPr>
          <p:cNvPr id="25" name="Прямая соединительная линия 24">
            <a:extLst>
              <a:ext uri="{FF2B5EF4-FFF2-40B4-BE49-F238E27FC236}">
                <a16:creationId xmlns:a16="http://schemas.microsoft.com/office/drawing/2014/main" id="{E5F8ABF7-1A41-4826-8BD8-F10FBF3787FA}"/>
              </a:ext>
            </a:extLst>
          </p:cNvPr>
          <p:cNvCxnSpPr/>
          <p:nvPr/>
        </p:nvCxnSpPr>
        <p:spPr>
          <a:xfrm>
            <a:off x="0" y="1128304"/>
            <a:ext cx="75596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1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9934783-C749-41C7-8C39-EC1F2F20D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sp>
        <p:nvSpPr>
          <p:cNvPr id="5" name="TextBox 4">
            <a:extLst>
              <a:ext uri="{FF2B5EF4-FFF2-40B4-BE49-F238E27FC236}">
                <a16:creationId xmlns:a16="http://schemas.microsoft.com/office/drawing/2014/main" id="{BEFB03D2-2551-4A88-A803-D08855A20401}"/>
              </a:ext>
            </a:extLst>
          </p:cNvPr>
          <p:cNvSpPr txBox="1"/>
          <p:nvPr/>
        </p:nvSpPr>
        <p:spPr>
          <a:xfrm>
            <a:off x="533716" y="1056803"/>
            <a:ext cx="6492240" cy="307777"/>
          </a:xfrm>
          <a:prstGeom prst="rect">
            <a:avLst/>
          </a:prstGeom>
          <a:solidFill>
            <a:srgbClr val="15527D"/>
          </a:solidFill>
        </p:spPr>
        <p:txBody>
          <a:bodyPr wrap="square" rtlCol="0">
            <a:spAutoFit/>
          </a:bodyPr>
          <a:lstStyle/>
          <a:p>
            <a:r>
              <a:rPr lang="en-US" sz="1400" dirty="0">
                <a:solidFill>
                  <a:schemeClr val="bg1"/>
                </a:solidFill>
                <a:latin typeface="Segoe UI Variable Small" pitchFamily="2" charset="0"/>
              </a:rPr>
              <a:t>Day 1: Nukus - </a:t>
            </a:r>
            <a:r>
              <a:rPr lang="en-US" sz="1400" dirty="0" err="1">
                <a:solidFill>
                  <a:schemeClr val="bg1"/>
                </a:solidFill>
                <a:latin typeface="Segoe UI Variable Small" pitchFamily="2" charset="0"/>
              </a:rPr>
              <a:t>Muynak</a:t>
            </a:r>
            <a:r>
              <a:rPr lang="en-US" sz="1400" dirty="0">
                <a:solidFill>
                  <a:schemeClr val="bg1"/>
                </a:solidFill>
                <a:latin typeface="Segoe UI Variable Small" pitchFamily="2" charset="0"/>
              </a:rPr>
              <a:t> - </a:t>
            </a:r>
            <a:r>
              <a:rPr lang="en-US" sz="1400" dirty="0" err="1">
                <a:solidFill>
                  <a:schemeClr val="bg1"/>
                </a:solidFill>
                <a:latin typeface="Segoe UI Variable Small" pitchFamily="2" charset="0"/>
              </a:rPr>
              <a:t>Ustyurt</a:t>
            </a:r>
            <a:r>
              <a:rPr lang="en-US" sz="1400" dirty="0">
                <a:solidFill>
                  <a:schemeClr val="bg1"/>
                </a:solidFill>
                <a:latin typeface="Segoe UI Variable Small" pitchFamily="2" charset="0"/>
              </a:rPr>
              <a:t> Plateau - Aral Sea</a:t>
            </a:r>
            <a:endParaRPr lang="ru-RU" sz="1400" dirty="0">
              <a:solidFill>
                <a:schemeClr val="bg1"/>
              </a:solidFill>
              <a:latin typeface="Segoe UI Variable Small" pitchFamily="2" charset="0"/>
            </a:endParaRPr>
          </a:p>
        </p:txBody>
      </p:sp>
      <p:sp>
        <p:nvSpPr>
          <p:cNvPr id="6" name="Прямоугольник: скругленные углы 5">
            <a:extLst>
              <a:ext uri="{FF2B5EF4-FFF2-40B4-BE49-F238E27FC236}">
                <a16:creationId xmlns:a16="http://schemas.microsoft.com/office/drawing/2014/main" id="{DE7D4469-1F7E-4207-8919-C44A9B7AFB03}"/>
              </a:ext>
            </a:extLst>
          </p:cNvPr>
          <p:cNvSpPr/>
          <p:nvPr/>
        </p:nvSpPr>
        <p:spPr>
          <a:xfrm>
            <a:off x="533717" y="1432471"/>
            <a:ext cx="6492240" cy="836022"/>
          </a:xfrm>
          <a:prstGeom prst="roundRect">
            <a:avLst/>
          </a:prstGeom>
          <a:solidFill>
            <a:srgbClr val="EBEE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4F475F"/>
                </a:solidFill>
              </a:rPr>
              <a:t>Start point:</a:t>
            </a:r>
            <a:endParaRPr lang="ru-RU" dirty="0">
              <a:solidFill>
                <a:srgbClr val="4F475F"/>
              </a:solidFill>
            </a:endParaRPr>
          </a:p>
        </p:txBody>
      </p:sp>
      <p:pic>
        <p:nvPicPr>
          <p:cNvPr id="11" name="Рисунок 10">
            <a:extLst>
              <a:ext uri="{FF2B5EF4-FFF2-40B4-BE49-F238E27FC236}">
                <a16:creationId xmlns:a16="http://schemas.microsoft.com/office/drawing/2014/main" id="{163A30B5-8F06-4691-A016-CCCCB3704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59872" y="1708732"/>
            <a:ext cx="167922" cy="271732"/>
          </a:xfrm>
          <a:prstGeom prst="rect">
            <a:avLst/>
          </a:prstGeom>
        </p:spPr>
      </p:pic>
      <p:sp>
        <p:nvSpPr>
          <p:cNvPr id="12" name="TextBox 11">
            <a:extLst>
              <a:ext uri="{FF2B5EF4-FFF2-40B4-BE49-F238E27FC236}">
                <a16:creationId xmlns:a16="http://schemas.microsoft.com/office/drawing/2014/main" id="{06D66814-DACA-4C5F-AF4C-80F5F5AA3612}"/>
              </a:ext>
            </a:extLst>
          </p:cNvPr>
          <p:cNvSpPr txBox="1"/>
          <p:nvPr/>
        </p:nvSpPr>
        <p:spPr>
          <a:xfrm>
            <a:off x="2427795" y="1706164"/>
            <a:ext cx="3937468" cy="307777"/>
          </a:xfrm>
          <a:prstGeom prst="rect">
            <a:avLst/>
          </a:prstGeom>
          <a:noFill/>
        </p:spPr>
        <p:txBody>
          <a:bodyPr wrap="square" rtlCol="0">
            <a:spAutoFit/>
          </a:bodyPr>
          <a:lstStyle/>
          <a:p>
            <a:r>
              <a:rPr lang="en-US" sz="1400" dirty="0">
                <a:solidFill>
                  <a:srgbClr val="4F475F"/>
                </a:solidFill>
              </a:rPr>
              <a:t>Nukus city (Railway Station, Airport, Hotel, etc.)</a:t>
            </a:r>
            <a:endParaRPr lang="ru-RU" sz="1400" dirty="0">
              <a:solidFill>
                <a:srgbClr val="4F475F"/>
              </a:solidFill>
            </a:endParaRPr>
          </a:p>
        </p:txBody>
      </p:sp>
      <p:sp>
        <p:nvSpPr>
          <p:cNvPr id="15" name="Прямоугольник 14">
            <a:extLst>
              <a:ext uri="{FF2B5EF4-FFF2-40B4-BE49-F238E27FC236}">
                <a16:creationId xmlns:a16="http://schemas.microsoft.com/office/drawing/2014/main" id="{CFDDBFC6-F7F5-4E6F-AD4B-3FE32E3A94DB}"/>
              </a:ext>
            </a:extLst>
          </p:cNvPr>
          <p:cNvSpPr/>
          <p:nvPr/>
        </p:nvSpPr>
        <p:spPr>
          <a:xfrm>
            <a:off x="533716" y="2315098"/>
            <a:ext cx="6573519" cy="3539430"/>
          </a:xfrm>
          <a:prstGeom prst="rect">
            <a:avLst/>
          </a:prstGeom>
        </p:spPr>
        <p:txBody>
          <a:bodyPr wrap="square">
            <a:spAutoFit/>
          </a:bodyPr>
          <a:lstStyle/>
          <a:p>
            <a:r>
              <a:rPr lang="en-US" sz="1400" dirty="0">
                <a:solidFill>
                  <a:srgbClr val="4F475F"/>
                </a:solidFill>
                <a:latin typeface="Segoe UI Variable Small" pitchFamily="2" charset="0"/>
              </a:rPr>
              <a:t>This tour promises unforgettable experiences, immersion in history and unique nature, as well as cozy nights in yurts. Visit the Aral Sea and its surroundings feeling the magic of this area.</a:t>
            </a:r>
          </a:p>
          <a:p>
            <a:r>
              <a:rPr lang="en-US" sz="1400" dirty="0">
                <a:solidFill>
                  <a:srgbClr val="4F475F"/>
                </a:solidFill>
                <a:latin typeface="Segoe UI Variable Small" pitchFamily="2" charset="0"/>
              </a:rPr>
              <a:t>09:00 Meeting with the driver and starting a unique journey to </a:t>
            </a:r>
            <a:r>
              <a:rPr lang="en-US" sz="1400" dirty="0" err="1">
                <a:solidFill>
                  <a:srgbClr val="4F475F"/>
                </a:solidFill>
                <a:latin typeface="Segoe UI Variable Small" pitchFamily="2" charset="0"/>
              </a:rPr>
              <a:t>Muynak</a:t>
            </a:r>
            <a:r>
              <a:rPr lang="en-US" sz="1400" dirty="0">
                <a:solidFill>
                  <a:srgbClr val="4F475F"/>
                </a:solidFill>
                <a:latin typeface="Segoe UI Variable Small" pitchFamily="2" charset="0"/>
              </a:rPr>
              <a:t>.</a:t>
            </a:r>
          </a:p>
          <a:p>
            <a:r>
              <a:rPr lang="en-US" sz="1400" dirty="0">
                <a:solidFill>
                  <a:srgbClr val="4F475F"/>
                </a:solidFill>
                <a:latin typeface="Segoe UI Variable Small" pitchFamily="2" charset="0"/>
              </a:rPr>
              <a:t>12:00 Arrival in </a:t>
            </a:r>
            <a:r>
              <a:rPr lang="en-US" sz="1400" dirty="0" err="1">
                <a:solidFill>
                  <a:srgbClr val="4F475F"/>
                </a:solidFill>
                <a:latin typeface="Segoe UI Variable Small" pitchFamily="2" charset="0"/>
              </a:rPr>
              <a:t>Muynak</a:t>
            </a:r>
            <a:r>
              <a:rPr lang="en-US" sz="1400" dirty="0">
                <a:solidFill>
                  <a:srgbClr val="4F475F"/>
                </a:solidFill>
                <a:latin typeface="Segoe UI Variable Small" pitchFamily="2" charset="0"/>
              </a:rPr>
              <a:t>. A visit to the cemetery of ships, and the museum of the Aral Sea, which presents the works of the artist F. </a:t>
            </a:r>
            <a:r>
              <a:rPr lang="en-US" sz="1400" dirty="0" err="1">
                <a:solidFill>
                  <a:srgbClr val="4F475F"/>
                </a:solidFill>
                <a:latin typeface="Segoe UI Variable Small" pitchFamily="2" charset="0"/>
              </a:rPr>
              <a:t>Madgazina</a:t>
            </a:r>
            <a:r>
              <a:rPr lang="en-US" sz="1400" dirty="0">
                <a:solidFill>
                  <a:srgbClr val="4F475F"/>
                </a:solidFill>
                <a:latin typeface="Segoe UI Variable Small" pitchFamily="2" charset="0"/>
              </a:rPr>
              <a:t> and R. </a:t>
            </a:r>
            <a:r>
              <a:rPr lang="en-US" sz="1400" dirty="0" err="1">
                <a:solidFill>
                  <a:srgbClr val="4F475F"/>
                </a:solidFill>
                <a:latin typeface="Segoe UI Variable Small" pitchFamily="2" charset="0"/>
              </a:rPr>
              <a:t>Matevosyan</a:t>
            </a:r>
            <a:r>
              <a:rPr lang="en-US" sz="1400" dirty="0">
                <a:solidFill>
                  <a:srgbClr val="4F475F"/>
                </a:solidFill>
                <a:latin typeface="Segoe UI Variable Small" pitchFamily="2" charset="0"/>
              </a:rPr>
              <a:t> captured on their canvases the greatness of the Aral Sea and the beauty of the Amu Darya River.</a:t>
            </a:r>
          </a:p>
          <a:p>
            <a:r>
              <a:rPr lang="en-US" sz="1400" dirty="0">
                <a:solidFill>
                  <a:srgbClr val="4F475F"/>
                </a:solidFill>
                <a:latin typeface="Segoe UI Variable Small" pitchFamily="2" charset="0"/>
              </a:rPr>
              <a:t>13:30 Lunch at the cozy </a:t>
            </a:r>
            <a:r>
              <a:rPr lang="en-US" sz="1400" dirty="0" err="1">
                <a:solidFill>
                  <a:srgbClr val="4F475F"/>
                </a:solidFill>
                <a:latin typeface="Segoe UI Variable Small" pitchFamily="2" charset="0"/>
              </a:rPr>
              <a:t>Muynak</a:t>
            </a:r>
            <a:r>
              <a:rPr lang="en-US" sz="1400" dirty="0">
                <a:solidFill>
                  <a:srgbClr val="4F475F"/>
                </a:solidFill>
                <a:latin typeface="Segoe UI Variable Small" pitchFamily="2" charset="0"/>
              </a:rPr>
              <a:t> guest house.</a:t>
            </a:r>
          </a:p>
          <a:p>
            <a:r>
              <a:rPr lang="en-US" sz="1400" dirty="0">
                <a:solidFill>
                  <a:srgbClr val="4F475F"/>
                </a:solidFill>
                <a:latin typeface="Segoe UI Variable Small" pitchFamily="2" charset="0"/>
              </a:rPr>
              <a:t>14:30 We continue along the dried-up bottom of the Aral Sea, you can capture a unique landscape with a photo camera. The steep ascent to the </a:t>
            </a:r>
            <a:r>
              <a:rPr lang="en-US" sz="1400" dirty="0" err="1">
                <a:solidFill>
                  <a:srgbClr val="4F475F"/>
                </a:solidFill>
                <a:latin typeface="Segoe UI Variable Small" pitchFamily="2" charset="0"/>
              </a:rPr>
              <a:t>Ustyurt</a:t>
            </a:r>
            <a:r>
              <a:rPr lang="en-US" sz="1400" dirty="0">
                <a:solidFill>
                  <a:srgbClr val="4F475F"/>
                </a:solidFill>
                <a:latin typeface="Segoe UI Variable Small" pitchFamily="2" charset="0"/>
              </a:rPr>
              <a:t> Plateau will be the beginning of a new extreme tour. Stop at the magnificent canyons of </a:t>
            </a:r>
            <a:r>
              <a:rPr lang="en-US" sz="1400" dirty="0" err="1">
                <a:solidFill>
                  <a:srgbClr val="4F475F"/>
                </a:solidFill>
                <a:latin typeface="Segoe UI Variable Small" pitchFamily="2" charset="0"/>
              </a:rPr>
              <a:t>Ustyurt</a:t>
            </a:r>
            <a:r>
              <a:rPr lang="en-US" sz="1400" dirty="0">
                <a:solidFill>
                  <a:srgbClr val="4F475F"/>
                </a:solidFill>
                <a:latin typeface="Segoe UI Variable Small" pitchFamily="2" charset="0"/>
              </a:rPr>
              <a:t> for a photo shoot.18:00 We arrive at the seashore and walk along the coastline, plunging into the atmosphere of this place.</a:t>
            </a:r>
          </a:p>
          <a:p>
            <a:r>
              <a:rPr lang="en-US" sz="1400" dirty="0">
                <a:solidFill>
                  <a:srgbClr val="4F475F"/>
                </a:solidFill>
                <a:latin typeface="Segoe UI Variable Small" pitchFamily="2" charset="0"/>
              </a:rPr>
              <a:t>19:00 Dinner at the yurt camp. A conversation in a friendly company. A night in cozy yurts immerses anyone in mysticism.</a:t>
            </a:r>
            <a:endParaRPr lang="ru-RU" sz="1400" dirty="0">
              <a:solidFill>
                <a:srgbClr val="4F475F"/>
              </a:solidFill>
              <a:latin typeface="Segoe UI Variable Small" pitchFamily="2" charset="0"/>
            </a:endParaRPr>
          </a:p>
        </p:txBody>
      </p:sp>
      <p:sp>
        <p:nvSpPr>
          <p:cNvPr id="17" name="Прямоугольник 16">
            <a:extLst>
              <a:ext uri="{FF2B5EF4-FFF2-40B4-BE49-F238E27FC236}">
                <a16:creationId xmlns:a16="http://schemas.microsoft.com/office/drawing/2014/main" id="{CE34EB9B-5D80-4521-9A27-432C8E0C8C5B}"/>
              </a:ext>
            </a:extLst>
          </p:cNvPr>
          <p:cNvSpPr/>
          <p:nvPr/>
        </p:nvSpPr>
        <p:spPr>
          <a:xfrm>
            <a:off x="574355" y="6805046"/>
            <a:ext cx="6573518" cy="3539430"/>
          </a:xfrm>
          <a:prstGeom prst="rect">
            <a:avLst/>
          </a:prstGeom>
        </p:spPr>
        <p:txBody>
          <a:bodyPr wrap="square">
            <a:spAutoFit/>
          </a:bodyPr>
          <a:lstStyle/>
          <a:p>
            <a:r>
              <a:rPr lang="en-US" sz="1400" dirty="0">
                <a:solidFill>
                  <a:srgbClr val="4F475F"/>
                </a:solidFill>
                <a:latin typeface="Segoe UI Variable Small" pitchFamily="2" charset="0"/>
              </a:rPr>
              <a:t>06:00 Early ascent will give you the opportunity to watch the amazing sunrise over the endless sea and gives the start of our excursion.</a:t>
            </a:r>
          </a:p>
          <a:p>
            <a:r>
              <a:rPr lang="en-US" sz="1400" dirty="0">
                <a:solidFill>
                  <a:srgbClr val="4F475F"/>
                </a:solidFill>
                <a:latin typeface="Segoe UI Variable Small" pitchFamily="2" charset="0"/>
              </a:rPr>
              <a:t>07:30-8:30 After breakfast, the tour starts from the </a:t>
            </a:r>
            <a:r>
              <a:rPr lang="en-US" sz="1400" dirty="0" err="1">
                <a:solidFill>
                  <a:srgbClr val="4F475F"/>
                </a:solidFill>
                <a:latin typeface="Segoe UI Variable Small" pitchFamily="2" charset="0"/>
              </a:rPr>
              <a:t>Kurgancha</a:t>
            </a:r>
            <a:r>
              <a:rPr lang="en-US" sz="1400" dirty="0">
                <a:solidFill>
                  <a:srgbClr val="4F475F"/>
                </a:solidFill>
                <a:latin typeface="Segoe UI Variable Small" pitchFamily="2" charset="0"/>
              </a:rPr>
              <a:t> Fortress. We mentally go back in time feeling the history of the Caravanserai on the Great Silk Road.</a:t>
            </a:r>
          </a:p>
          <a:p>
            <a:r>
              <a:rPr lang="en-US" sz="1400" dirty="0">
                <a:solidFill>
                  <a:srgbClr val="4F475F"/>
                </a:solidFill>
                <a:latin typeface="Segoe UI Variable Small" pitchFamily="2" charset="0"/>
              </a:rPr>
              <a:t>9:30 Stop at the cemetery of nomads. A guided tour of the descent from the </a:t>
            </a:r>
            <a:r>
              <a:rPr lang="en-US" sz="1400" dirty="0" err="1">
                <a:solidFill>
                  <a:srgbClr val="4F475F"/>
                </a:solidFill>
                <a:latin typeface="Segoe UI Variable Small" pitchFamily="2" charset="0"/>
              </a:rPr>
              <a:t>Ustyurt</a:t>
            </a:r>
            <a:r>
              <a:rPr lang="en-US" sz="1400" dirty="0">
                <a:solidFill>
                  <a:srgbClr val="4F475F"/>
                </a:solidFill>
                <a:latin typeface="Segoe UI Variable Small" pitchFamily="2" charset="0"/>
              </a:rPr>
              <a:t> Plateau down the trail, where you will plunge into the beauty created by nature surrounded by canyons resembling a sculpture park.</a:t>
            </a:r>
          </a:p>
          <a:p>
            <a:r>
              <a:rPr lang="en-US" sz="1400" dirty="0">
                <a:solidFill>
                  <a:srgbClr val="4F475F"/>
                </a:solidFill>
                <a:latin typeface="Segoe UI Variable Small" pitchFamily="2" charset="0"/>
              </a:rPr>
              <a:t>13:00 Lunch at </a:t>
            </a:r>
            <a:r>
              <a:rPr lang="en-US" sz="1400" dirty="0" err="1">
                <a:solidFill>
                  <a:srgbClr val="4F475F"/>
                </a:solidFill>
                <a:latin typeface="Segoe UI Variable Small" pitchFamily="2" charset="0"/>
              </a:rPr>
              <a:t>Besqala</a:t>
            </a:r>
            <a:r>
              <a:rPr lang="en-US" sz="1400" dirty="0">
                <a:solidFill>
                  <a:srgbClr val="4F475F"/>
                </a:solidFill>
                <a:latin typeface="Segoe UI Variable Small" pitchFamily="2" charset="0"/>
              </a:rPr>
              <a:t> Yurt Camp.</a:t>
            </a:r>
          </a:p>
          <a:p>
            <a:r>
              <a:rPr lang="en-US" sz="1400" dirty="0">
                <a:solidFill>
                  <a:srgbClr val="4F475F"/>
                </a:solidFill>
                <a:latin typeface="Segoe UI Variable Small" pitchFamily="2" charset="0"/>
              </a:rPr>
              <a:t>14:00 The tour continues to Cape </a:t>
            </a:r>
            <a:r>
              <a:rPr lang="en-US" sz="1400" dirty="0" err="1">
                <a:solidFill>
                  <a:srgbClr val="4F475F"/>
                </a:solidFill>
                <a:latin typeface="Segoe UI Variable Small" pitchFamily="2" charset="0"/>
              </a:rPr>
              <a:t>Aktumsyk</a:t>
            </a:r>
            <a:r>
              <a:rPr lang="en-US" sz="1400" dirty="0">
                <a:solidFill>
                  <a:srgbClr val="4F475F"/>
                </a:solidFill>
                <a:latin typeface="Segoe UI Variable Small" pitchFamily="2" charset="0"/>
              </a:rPr>
              <a:t> (15 km), walking through the picturesque places of </a:t>
            </a:r>
            <a:r>
              <a:rPr lang="en-US" sz="1400" dirty="0" err="1">
                <a:solidFill>
                  <a:srgbClr val="4F475F"/>
                </a:solidFill>
                <a:latin typeface="Segoe UI Variable Small" pitchFamily="2" charset="0"/>
              </a:rPr>
              <a:t>Ustyurt</a:t>
            </a:r>
            <a:r>
              <a:rPr lang="en-US" sz="1400" dirty="0">
                <a:solidFill>
                  <a:srgbClr val="4F475F"/>
                </a:solidFill>
                <a:latin typeface="Segoe UI Variable Small" pitchFamily="2" charset="0"/>
              </a:rPr>
              <a:t>: high canyons, Martian landscape, mysterious cave, and picturesque slabs, each of which is like pages of history. Then you can walk along the beach, swim in the sea, Return to the Bes ala yurt camp.</a:t>
            </a:r>
          </a:p>
          <a:p>
            <a:r>
              <a:rPr lang="en-US" sz="1400" dirty="0">
                <a:solidFill>
                  <a:srgbClr val="4F475F"/>
                </a:solidFill>
                <a:latin typeface="Segoe UI Variable Small" pitchFamily="2" charset="0"/>
              </a:rPr>
              <a:t>19:00 Dinner in a traditional style. After dinner, you can watch the stars through an open-air telescope, feeling the spirit of authenticity and romance of this place</a:t>
            </a:r>
            <a:endParaRPr lang="ru-RU" sz="1400" dirty="0">
              <a:solidFill>
                <a:srgbClr val="4F475F"/>
              </a:solidFill>
              <a:latin typeface="Segoe UI Variable Small" pitchFamily="2" charset="0"/>
            </a:endParaRPr>
          </a:p>
        </p:txBody>
      </p:sp>
      <p:sp>
        <p:nvSpPr>
          <p:cNvPr id="20" name="TextBox 19">
            <a:extLst>
              <a:ext uri="{FF2B5EF4-FFF2-40B4-BE49-F238E27FC236}">
                <a16:creationId xmlns:a16="http://schemas.microsoft.com/office/drawing/2014/main" id="{1F7CFD99-AB9F-4C3C-9DC3-9682FC482C9A}"/>
              </a:ext>
            </a:extLst>
          </p:cNvPr>
          <p:cNvSpPr txBox="1"/>
          <p:nvPr/>
        </p:nvSpPr>
        <p:spPr>
          <a:xfrm>
            <a:off x="574355" y="5960984"/>
            <a:ext cx="6492240" cy="523220"/>
          </a:xfrm>
          <a:prstGeom prst="rect">
            <a:avLst/>
          </a:prstGeom>
          <a:solidFill>
            <a:srgbClr val="15527D"/>
          </a:solidFill>
        </p:spPr>
        <p:txBody>
          <a:bodyPr wrap="square" rtlCol="0">
            <a:spAutoFit/>
          </a:bodyPr>
          <a:lstStyle/>
          <a:p>
            <a:r>
              <a:rPr lang="en-US" sz="1400" dirty="0">
                <a:solidFill>
                  <a:schemeClr val="bg1"/>
                </a:solidFill>
                <a:latin typeface="Segoe UI Variable Small" pitchFamily="2" charset="0"/>
              </a:rPr>
              <a:t>Day 2: Aral Sea - </a:t>
            </a:r>
            <a:r>
              <a:rPr lang="en-US" sz="1400" dirty="0" err="1">
                <a:solidFill>
                  <a:schemeClr val="bg1"/>
                </a:solidFill>
                <a:latin typeface="Segoe UI Variable Small" pitchFamily="2" charset="0"/>
              </a:rPr>
              <a:t>Kurgancha</a:t>
            </a:r>
            <a:r>
              <a:rPr lang="en-US" sz="1400" dirty="0">
                <a:solidFill>
                  <a:schemeClr val="bg1"/>
                </a:solidFill>
                <a:latin typeface="Segoe UI Variable Small" pitchFamily="2" charset="0"/>
              </a:rPr>
              <a:t>-kala - Nomads' Cemetery - </a:t>
            </a:r>
            <a:r>
              <a:rPr lang="en-US" sz="1400" dirty="0" err="1">
                <a:solidFill>
                  <a:schemeClr val="bg1"/>
                </a:solidFill>
                <a:latin typeface="Segoe UI Variable Small" pitchFamily="2" charset="0"/>
              </a:rPr>
              <a:t>Aktumsek</a:t>
            </a:r>
            <a:r>
              <a:rPr lang="en-US" sz="1400" dirty="0">
                <a:solidFill>
                  <a:schemeClr val="bg1"/>
                </a:solidFill>
                <a:latin typeface="Segoe UI Variable Small" pitchFamily="2" charset="0"/>
              </a:rPr>
              <a:t> Canyons - Camp by the Aral Sea</a:t>
            </a:r>
            <a:endParaRPr lang="ru-RU" sz="1400" dirty="0">
              <a:solidFill>
                <a:schemeClr val="bg1"/>
              </a:solidFill>
              <a:latin typeface="Segoe UI Variable Small" pitchFamily="2" charset="0"/>
            </a:endParaRPr>
          </a:p>
        </p:txBody>
      </p:sp>
      <p:cxnSp>
        <p:nvCxnSpPr>
          <p:cNvPr id="22" name="Прямая соединительная линия 21">
            <a:extLst>
              <a:ext uri="{FF2B5EF4-FFF2-40B4-BE49-F238E27FC236}">
                <a16:creationId xmlns:a16="http://schemas.microsoft.com/office/drawing/2014/main" id="{E0EBBD28-2420-4C66-AB22-2B1D50E98013}"/>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260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91335683-13F4-4903-85A1-2BE0C163D6BB}"/>
              </a:ext>
            </a:extLst>
          </p:cNvPr>
          <p:cNvSpPr/>
          <p:nvPr/>
        </p:nvSpPr>
        <p:spPr>
          <a:xfrm>
            <a:off x="562768" y="2115165"/>
            <a:ext cx="6434138" cy="5047536"/>
          </a:xfrm>
          <a:prstGeom prst="rect">
            <a:avLst/>
          </a:prstGeom>
        </p:spPr>
        <p:txBody>
          <a:bodyPr wrap="square">
            <a:spAutoFit/>
          </a:bodyPr>
          <a:lstStyle/>
          <a:p>
            <a:r>
              <a:rPr lang="en-US" sz="1400" dirty="0">
                <a:solidFill>
                  <a:srgbClr val="4F475F"/>
                </a:solidFill>
                <a:latin typeface="Segoe UI Variable Small" pitchFamily="2" charset="0"/>
              </a:rPr>
              <a:t>06:00 Early rising to meet the dawn, which painted the sea in delicate shades.</a:t>
            </a:r>
          </a:p>
          <a:p>
            <a:r>
              <a:rPr lang="en-US" sz="1400" dirty="0">
                <a:solidFill>
                  <a:srgbClr val="4F475F"/>
                </a:solidFill>
                <a:latin typeface="Segoe UI Variable Small" pitchFamily="2" charset="0"/>
              </a:rPr>
              <a:t>08:00 After breakfast, our way goes to the village of Komsomolsk Kubla </a:t>
            </a:r>
            <a:r>
              <a:rPr lang="en-US" sz="1400" dirty="0" err="1">
                <a:solidFill>
                  <a:srgbClr val="4F475F"/>
                </a:solidFill>
                <a:latin typeface="Segoe UI Variable Small" pitchFamily="2" charset="0"/>
              </a:rPr>
              <a:t>Ustyurt</a:t>
            </a:r>
            <a:r>
              <a:rPr lang="en-US" sz="1400" dirty="0">
                <a:solidFill>
                  <a:srgbClr val="4F475F"/>
                </a:solidFill>
                <a:latin typeface="Segoe UI Variable Small" pitchFamily="2" charset="0"/>
              </a:rPr>
              <a:t>.</a:t>
            </a:r>
          </a:p>
          <a:p>
            <a:r>
              <a:rPr lang="en-US" sz="1400" dirty="0">
                <a:solidFill>
                  <a:srgbClr val="4F475F"/>
                </a:solidFill>
                <a:latin typeface="Segoe UI Variable Small" pitchFamily="2" charset="0"/>
              </a:rPr>
              <a:t>09:30 Against the background of the village landscape, you can capture camels, horses on a photo camera, walk along the abandoned runway and try camel milk from the locals and immerse yourself in the authenticity of this place.</a:t>
            </a:r>
          </a:p>
          <a:p>
            <a:r>
              <a:rPr lang="en-US" sz="1400" dirty="0">
                <a:solidFill>
                  <a:srgbClr val="4F475F"/>
                </a:solidFill>
                <a:latin typeface="Segoe UI Variable Small" pitchFamily="2" charset="0"/>
              </a:rPr>
              <a:t>11:00 Arrival at </a:t>
            </a:r>
            <a:r>
              <a:rPr lang="en-US" sz="1400" dirty="0" err="1">
                <a:solidFill>
                  <a:srgbClr val="4F475F"/>
                </a:solidFill>
                <a:latin typeface="Segoe UI Variable Small" pitchFamily="2" charset="0"/>
              </a:rPr>
              <a:t>Sudochie</a:t>
            </a:r>
            <a:r>
              <a:rPr lang="en-US" sz="1400" dirty="0">
                <a:solidFill>
                  <a:srgbClr val="4F475F"/>
                </a:solidFill>
                <a:latin typeface="Segoe UI Variable Small" pitchFamily="2" charset="0"/>
              </a:rPr>
              <a:t> Lake, a former part of the Aral Sea, where numerous migratory birds nest, including pink flamingos. This place is a real paradise for fans of wildlife watching.</a:t>
            </a:r>
          </a:p>
          <a:p>
            <a:r>
              <a:rPr lang="en-US" sz="1400" dirty="0">
                <a:solidFill>
                  <a:srgbClr val="4F475F"/>
                </a:solidFill>
                <a:latin typeface="Segoe UI Variable Small" pitchFamily="2" charset="0"/>
              </a:rPr>
              <a:t>12:30 p.m. The journey will continue to the </a:t>
            </a:r>
            <a:r>
              <a:rPr lang="en-US" sz="1400" dirty="0" err="1">
                <a:solidFill>
                  <a:srgbClr val="4F475F"/>
                </a:solidFill>
                <a:latin typeface="Segoe UI Variable Small" pitchFamily="2" charset="0"/>
              </a:rPr>
              <a:t>Barsakelmes</a:t>
            </a:r>
            <a:r>
              <a:rPr lang="en-US" sz="1400" dirty="0">
                <a:solidFill>
                  <a:srgbClr val="4F475F"/>
                </a:solidFill>
                <a:latin typeface="Segoe UI Variable Small" pitchFamily="2" charset="0"/>
              </a:rPr>
              <a:t> salt marsh, a huge salt lake (analogous to </a:t>
            </a:r>
            <a:r>
              <a:rPr lang="en-US" sz="1400" dirty="0" err="1">
                <a:solidFill>
                  <a:srgbClr val="4F475F"/>
                </a:solidFill>
                <a:latin typeface="Segoe UI Variable Small" pitchFamily="2" charset="0"/>
              </a:rPr>
              <a:t>Salar</a:t>
            </a:r>
            <a:r>
              <a:rPr lang="en-US" sz="1400" dirty="0">
                <a:solidFill>
                  <a:srgbClr val="4F475F"/>
                </a:solidFill>
                <a:latin typeface="Segoe UI Variable Small" pitchFamily="2" charset="0"/>
              </a:rPr>
              <a:t> de Uyuni - salt marsh in Bolivia), left over from the ancient Tethys Ocean. Here you will have the opportunity to create unique photos, immersing yourself in incredible views of nature.</a:t>
            </a:r>
          </a:p>
          <a:p>
            <a:r>
              <a:rPr lang="en-US" sz="1400" dirty="0">
                <a:solidFill>
                  <a:srgbClr val="4F475F"/>
                </a:solidFill>
                <a:latin typeface="Segoe UI Variable Small" pitchFamily="2" charset="0"/>
              </a:rPr>
              <a:t>14:30 Lunch at the </a:t>
            </a:r>
            <a:r>
              <a:rPr lang="en-US" sz="1400" dirty="0" err="1">
                <a:solidFill>
                  <a:srgbClr val="4F475F"/>
                </a:solidFill>
                <a:latin typeface="Segoe UI Variable Small" pitchFamily="2" charset="0"/>
              </a:rPr>
              <a:t>Naiman</a:t>
            </a:r>
            <a:r>
              <a:rPr lang="en-US" sz="1400" dirty="0">
                <a:solidFill>
                  <a:srgbClr val="4F475F"/>
                </a:solidFill>
                <a:latin typeface="Segoe UI Variable Small" pitchFamily="2" charset="0"/>
              </a:rPr>
              <a:t> roadside cafe.</a:t>
            </a:r>
          </a:p>
          <a:p>
            <a:r>
              <a:rPr lang="en-US" sz="1400" dirty="0">
                <a:solidFill>
                  <a:srgbClr val="4F475F"/>
                </a:solidFill>
                <a:latin typeface="Segoe UI Variable Small" pitchFamily="2" charset="0"/>
              </a:rPr>
              <a:t>16:30 On the way you will pass through the </a:t>
            </a:r>
            <a:r>
              <a:rPr lang="en-US" sz="1400" dirty="0" err="1">
                <a:solidFill>
                  <a:srgbClr val="4F475F"/>
                </a:solidFill>
                <a:latin typeface="Segoe UI Variable Small" pitchFamily="2" charset="0"/>
              </a:rPr>
              <a:t>Kungrad</a:t>
            </a:r>
            <a:r>
              <a:rPr lang="en-US" sz="1400" dirty="0">
                <a:solidFill>
                  <a:srgbClr val="4F475F"/>
                </a:solidFill>
                <a:latin typeface="Segoe UI Variable Small" pitchFamily="2" charset="0"/>
              </a:rPr>
              <a:t> and Khojaly districts, which played an important role during the Great Silk Road. Tour of the </a:t>
            </a:r>
            <a:r>
              <a:rPr lang="en-US" sz="1400" dirty="0" err="1">
                <a:solidFill>
                  <a:srgbClr val="4F475F"/>
                </a:solidFill>
                <a:latin typeface="Segoe UI Variable Small" pitchFamily="2" charset="0"/>
              </a:rPr>
              <a:t>Mizdakhkan</a:t>
            </a:r>
            <a:r>
              <a:rPr lang="en-US" sz="1400" dirty="0">
                <a:solidFill>
                  <a:srgbClr val="4F475F"/>
                </a:solidFill>
                <a:latin typeface="Segoe UI Variable Small" pitchFamily="2" charset="0"/>
              </a:rPr>
              <a:t> necropolis in the Khojaly district. The ruins of the necropolis will allow you to experience the history of the mausoleum of </a:t>
            </a:r>
            <a:r>
              <a:rPr lang="en-US" sz="1400" dirty="0" err="1">
                <a:solidFill>
                  <a:srgbClr val="4F475F"/>
                </a:solidFill>
                <a:latin typeface="Segoe UI Variable Small" pitchFamily="2" charset="0"/>
              </a:rPr>
              <a:t>Mazlumkhan</a:t>
            </a:r>
            <a:r>
              <a:rPr lang="en-US" sz="1400" dirty="0">
                <a:solidFill>
                  <a:srgbClr val="4F475F"/>
                </a:solidFill>
                <a:latin typeface="Segoe UI Variable Small" pitchFamily="2" charset="0"/>
              </a:rPr>
              <a:t> Sulu (XII-XIV centuries), Jumart </a:t>
            </a:r>
            <a:r>
              <a:rPr lang="en-US" sz="1400" dirty="0" err="1">
                <a:solidFill>
                  <a:srgbClr val="4F475F"/>
                </a:solidFill>
                <a:latin typeface="Segoe UI Variable Small" pitchFamily="2" charset="0"/>
              </a:rPr>
              <a:t>kassab</a:t>
            </a:r>
            <a:r>
              <a:rPr lang="en-US" sz="1400" dirty="0">
                <a:solidFill>
                  <a:srgbClr val="4F475F"/>
                </a:solidFill>
                <a:latin typeface="Segoe UI Variable Small" pitchFamily="2" charset="0"/>
              </a:rPr>
              <a:t> hill, </a:t>
            </a:r>
            <a:r>
              <a:rPr lang="en-US" sz="1400" dirty="0" err="1">
                <a:solidFill>
                  <a:srgbClr val="4F475F"/>
                </a:solidFill>
                <a:latin typeface="Segoe UI Variable Small" pitchFamily="2" charset="0"/>
              </a:rPr>
              <a:t>Shamun</a:t>
            </a:r>
            <a:r>
              <a:rPr lang="en-US" sz="1400" dirty="0">
                <a:solidFill>
                  <a:srgbClr val="4F475F"/>
                </a:solidFill>
                <a:latin typeface="Segoe UI Variable Small" pitchFamily="2" charset="0"/>
              </a:rPr>
              <a:t> Nabi (XII century), Khalifa </a:t>
            </a:r>
            <a:r>
              <a:rPr lang="en-US" sz="1400" dirty="0" err="1">
                <a:solidFill>
                  <a:srgbClr val="4F475F"/>
                </a:solidFill>
                <a:latin typeface="Segoe UI Variable Small" pitchFamily="2" charset="0"/>
              </a:rPr>
              <a:t>Yerezhep</a:t>
            </a:r>
            <a:r>
              <a:rPr lang="en-US" sz="1400" dirty="0">
                <a:solidFill>
                  <a:srgbClr val="4F475F"/>
                </a:solidFill>
                <a:latin typeface="Segoe UI Variable Small" pitchFamily="2" charset="0"/>
              </a:rPr>
              <a:t> and Gaur Kala (VI century BC - IX century AD).</a:t>
            </a:r>
          </a:p>
          <a:p>
            <a:r>
              <a:rPr lang="en-US" sz="1400" dirty="0">
                <a:solidFill>
                  <a:srgbClr val="4F475F"/>
                </a:solidFill>
                <a:latin typeface="Segoe UI Variable Small" pitchFamily="2" charset="0"/>
              </a:rPr>
              <a:t>18:30 Arrival in the city of Nukus,. The end of the tour.</a:t>
            </a:r>
            <a:endParaRPr lang="ru-RU" sz="1400" b="0" i="0" dirty="0">
              <a:solidFill>
                <a:srgbClr val="4F475F"/>
              </a:solidFill>
              <a:effectLst/>
              <a:latin typeface="Segoe UI Variable Small" pitchFamily="2" charset="0"/>
            </a:endParaRPr>
          </a:p>
        </p:txBody>
      </p:sp>
      <p:sp>
        <p:nvSpPr>
          <p:cNvPr id="5" name="TextBox 4">
            <a:extLst>
              <a:ext uri="{FF2B5EF4-FFF2-40B4-BE49-F238E27FC236}">
                <a16:creationId xmlns:a16="http://schemas.microsoft.com/office/drawing/2014/main" id="{F159928A-B03D-4094-8D7C-D212AE6016E2}"/>
              </a:ext>
            </a:extLst>
          </p:cNvPr>
          <p:cNvSpPr txBox="1"/>
          <p:nvPr/>
        </p:nvSpPr>
        <p:spPr>
          <a:xfrm>
            <a:off x="614995" y="1282020"/>
            <a:ext cx="6492240" cy="523220"/>
          </a:xfrm>
          <a:prstGeom prst="rect">
            <a:avLst/>
          </a:prstGeom>
          <a:solidFill>
            <a:srgbClr val="15527D"/>
          </a:solidFill>
        </p:spPr>
        <p:txBody>
          <a:bodyPr wrap="square" rtlCol="0">
            <a:spAutoFit/>
          </a:bodyPr>
          <a:lstStyle/>
          <a:p>
            <a:r>
              <a:rPr lang="en-US" sz="1400" dirty="0">
                <a:solidFill>
                  <a:schemeClr val="bg1"/>
                </a:solidFill>
                <a:latin typeface="Segoe UI Variable Small" pitchFamily="2" charset="0"/>
              </a:rPr>
              <a:t>Day 3: Aral Sea - </a:t>
            </a:r>
            <a:r>
              <a:rPr lang="en-US" sz="1400" dirty="0" err="1">
                <a:solidFill>
                  <a:schemeClr val="bg1"/>
                </a:solidFill>
                <a:latin typeface="Segoe UI Variable Small" pitchFamily="2" charset="0"/>
              </a:rPr>
              <a:t>Kubla-Ustyurt</a:t>
            </a:r>
            <a:r>
              <a:rPr lang="en-US" sz="1400" dirty="0">
                <a:solidFill>
                  <a:schemeClr val="bg1"/>
                </a:solidFill>
                <a:latin typeface="Segoe UI Variable Small" pitchFamily="2" charset="0"/>
              </a:rPr>
              <a:t> Village - </a:t>
            </a:r>
            <a:r>
              <a:rPr lang="en-US" sz="1400" dirty="0" err="1">
                <a:solidFill>
                  <a:schemeClr val="bg1"/>
                </a:solidFill>
                <a:latin typeface="Segoe UI Variable Small" pitchFamily="2" charset="0"/>
              </a:rPr>
              <a:t>Barsakelmes</a:t>
            </a:r>
            <a:r>
              <a:rPr lang="en-US" sz="1400" dirty="0">
                <a:solidFill>
                  <a:schemeClr val="bg1"/>
                </a:solidFill>
                <a:latin typeface="Segoe UI Variable Small" pitchFamily="2" charset="0"/>
              </a:rPr>
              <a:t> Salt Lake - </a:t>
            </a:r>
            <a:r>
              <a:rPr lang="en-US" sz="1400" dirty="0" err="1">
                <a:solidFill>
                  <a:schemeClr val="bg1"/>
                </a:solidFill>
                <a:latin typeface="Segoe UI Variable Small" pitchFamily="2" charset="0"/>
              </a:rPr>
              <a:t>Suochi</a:t>
            </a:r>
            <a:r>
              <a:rPr lang="en-US" sz="1400" dirty="0">
                <a:solidFill>
                  <a:schemeClr val="bg1"/>
                </a:solidFill>
                <a:latin typeface="Segoe UI Variable Small" pitchFamily="2" charset="0"/>
              </a:rPr>
              <a:t> Lake - </a:t>
            </a:r>
            <a:r>
              <a:rPr lang="en-US" sz="1400" dirty="0" err="1">
                <a:solidFill>
                  <a:schemeClr val="bg1"/>
                </a:solidFill>
                <a:latin typeface="Segoe UI Variable Small" pitchFamily="2" charset="0"/>
              </a:rPr>
              <a:t>Kungrad</a:t>
            </a:r>
            <a:r>
              <a:rPr lang="en-US" sz="1400" dirty="0">
                <a:solidFill>
                  <a:schemeClr val="bg1"/>
                </a:solidFill>
                <a:latin typeface="Segoe UI Variable Small" pitchFamily="2" charset="0"/>
              </a:rPr>
              <a:t> - </a:t>
            </a:r>
            <a:r>
              <a:rPr lang="en-US" sz="1400" dirty="0" err="1">
                <a:solidFill>
                  <a:schemeClr val="bg1"/>
                </a:solidFill>
                <a:latin typeface="Segoe UI Variable Small" pitchFamily="2" charset="0"/>
              </a:rPr>
              <a:t>Khodjeli</a:t>
            </a:r>
            <a:r>
              <a:rPr lang="en-US" sz="1400" dirty="0">
                <a:solidFill>
                  <a:schemeClr val="bg1"/>
                </a:solidFill>
                <a:latin typeface="Segoe UI Variable Small" pitchFamily="2" charset="0"/>
              </a:rPr>
              <a:t> - Nukus</a:t>
            </a:r>
            <a:endParaRPr lang="ru-RU" sz="1400" dirty="0">
              <a:solidFill>
                <a:schemeClr val="bg1"/>
              </a:solidFill>
              <a:latin typeface="Segoe UI Variable Small" pitchFamily="2" charset="0"/>
            </a:endParaRPr>
          </a:p>
        </p:txBody>
      </p:sp>
      <p:pic>
        <p:nvPicPr>
          <p:cNvPr id="6" name="Рисунок 5">
            <a:extLst>
              <a:ext uri="{FF2B5EF4-FFF2-40B4-BE49-F238E27FC236}">
                <a16:creationId xmlns:a16="http://schemas.microsoft.com/office/drawing/2014/main" id="{C7896032-7B3E-48D0-82D9-380709584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cxnSp>
        <p:nvCxnSpPr>
          <p:cNvPr id="7" name="Прямая соединительная линия 6">
            <a:extLst>
              <a:ext uri="{FF2B5EF4-FFF2-40B4-BE49-F238E27FC236}">
                <a16:creationId xmlns:a16="http://schemas.microsoft.com/office/drawing/2014/main" id="{B7D1AD2F-A974-4ECB-AF46-D028725AC5EF}"/>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72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FCE9D8A-0D97-4A6A-9D4F-E818877C9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cxnSp>
        <p:nvCxnSpPr>
          <p:cNvPr id="5" name="Прямая соединительная линия 4">
            <a:extLst>
              <a:ext uri="{FF2B5EF4-FFF2-40B4-BE49-F238E27FC236}">
                <a16:creationId xmlns:a16="http://schemas.microsoft.com/office/drawing/2014/main" id="{948CF38E-A42D-4847-8676-BEABFF12E548}"/>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CA36CA9F-4101-438D-B2EF-EC0834049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833" y="6285381"/>
            <a:ext cx="3780532" cy="2464096"/>
          </a:xfrm>
          <a:prstGeom prst="rect">
            <a:avLst/>
          </a:prstGeom>
        </p:spPr>
      </p:pic>
      <p:pic>
        <p:nvPicPr>
          <p:cNvPr id="11" name="Рисунок 10">
            <a:extLst>
              <a:ext uri="{FF2B5EF4-FFF2-40B4-BE49-F238E27FC236}">
                <a16:creationId xmlns:a16="http://schemas.microsoft.com/office/drawing/2014/main" id="{A4CEF5B6-7BD0-4D6F-817D-F8C5A8FF8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21285"/>
            <a:ext cx="3789980" cy="2464115"/>
          </a:xfrm>
          <a:prstGeom prst="rect">
            <a:avLst/>
          </a:prstGeom>
        </p:spPr>
      </p:pic>
      <p:pic>
        <p:nvPicPr>
          <p:cNvPr id="18" name="Рисунок 17">
            <a:extLst>
              <a:ext uri="{FF2B5EF4-FFF2-40B4-BE49-F238E27FC236}">
                <a16:creationId xmlns:a16="http://schemas.microsoft.com/office/drawing/2014/main" id="{722F3535-992E-4802-BBF6-A32272C9A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5050" y="1327064"/>
            <a:ext cx="3794625" cy="2494221"/>
          </a:xfrm>
          <a:prstGeom prst="rect">
            <a:avLst/>
          </a:prstGeom>
        </p:spPr>
      </p:pic>
      <p:pic>
        <p:nvPicPr>
          <p:cNvPr id="19" name="Рисунок 18">
            <a:extLst>
              <a:ext uri="{FF2B5EF4-FFF2-40B4-BE49-F238E27FC236}">
                <a16:creationId xmlns:a16="http://schemas.microsoft.com/office/drawing/2014/main" id="{663B2CF0-0E47-467B-8038-4780BA24BE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 y="1327063"/>
            <a:ext cx="3794625" cy="2494221"/>
          </a:xfrm>
          <a:prstGeom prst="rect">
            <a:avLst/>
          </a:prstGeom>
        </p:spPr>
      </p:pic>
      <p:sp>
        <p:nvSpPr>
          <p:cNvPr id="25" name="TextBox 24">
            <a:extLst>
              <a:ext uri="{FF2B5EF4-FFF2-40B4-BE49-F238E27FC236}">
                <a16:creationId xmlns:a16="http://schemas.microsoft.com/office/drawing/2014/main" id="{F73CC5BE-62CC-43AD-8FB7-607C8EB62DC8}"/>
              </a:ext>
            </a:extLst>
          </p:cNvPr>
          <p:cNvSpPr txBox="1"/>
          <p:nvPr/>
        </p:nvSpPr>
        <p:spPr>
          <a:xfrm>
            <a:off x="2917481" y="10040183"/>
            <a:ext cx="2730136" cy="369332"/>
          </a:xfrm>
          <a:prstGeom prst="rect">
            <a:avLst/>
          </a:prstGeom>
          <a:noFill/>
        </p:spPr>
        <p:txBody>
          <a:bodyPr wrap="square" rtlCol="0">
            <a:spAutoFit/>
          </a:bodyPr>
          <a:lstStyle/>
          <a:p>
            <a:r>
              <a:rPr lang="en-US" dirty="0">
                <a:solidFill>
                  <a:srgbClr val="165582"/>
                </a:solidFill>
              </a:rPr>
              <a:t>www.besqala.com</a:t>
            </a:r>
            <a:endParaRPr lang="ru-RU" dirty="0">
              <a:solidFill>
                <a:srgbClr val="165582"/>
              </a:solidFill>
            </a:endParaRPr>
          </a:p>
        </p:txBody>
      </p:sp>
      <p:pic>
        <p:nvPicPr>
          <p:cNvPr id="3" name="Рисунок 2">
            <a:extLst>
              <a:ext uri="{FF2B5EF4-FFF2-40B4-BE49-F238E27FC236}">
                <a16:creationId xmlns:a16="http://schemas.microsoft.com/office/drawing/2014/main" id="{9E951518-9E6F-4016-8E06-C877FF26EB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0555" y="3821284"/>
            <a:ext cx="3769120" cy="2464097"/>
          </a:xfrm>
          <a:prstGeom prst="rect">
            <a:avLst/>
          </a:prstGeom>
        </p:spPr>
      </p:pic>
      <p:pic>
        <p:nvPicPr>
          <p:cNvPr id="8" name="Рисунок 7">
            <a:extLst>
              <a:ext uri="{FF2B5EF4-FFF2-40B4-BE49-F238E27FC236}">
                <a16:creationId xmlns:a16="http://schemas.microsoft.com/office/drawing/2014/main" id="{E1D6676A-142C-45E3-AF75-1500E1E493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5" y="6285381"/>
            <a:ext cx="3779867" cy="2464096"/>
          </a:xfrm>
          <a:prstGeom prst="rect">
            <a:avLst/>
          </a:prstGeom>
        </p:spPr>
      </p:pic>
    </p:spTree>
    <p:extLst>
      <p:ext uri="{BB962C8B-B14F-4D97-AF65-F5344CB8AC3E}">
        <p14:creationId xmlns:p14="http://schemas.microsoft.com/office/powerpoint/2010/main" val="1025976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DF083B25-F4C2-4F68-B76A-84B5B8F3A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553" y="4026878"/>
            <a:ext cx="3851570" cy="2548197"/>
          </a:xfrm>
          <a:prstGeom prst="rect">
            <a:avLst/>
          </a:prstGeom>
        </p:spPr>
      </p:pic>
      <p:pic>
        <p:nvPicPr>
          <p:cNvPr id="4" name="Рисунок 3">
            <a:extLst>
              <a:ext uri="{FF2B5EF4-FFF2-40B4-BE49-F238E27FC236}">
                <a16:creationId xmlns:a16="http://schemas.microsoft.com/office/drawing/2014/main" id="{5C5B70BD-6517-4CF8-AF4B-35525A560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463"/>
            <a:ext cx="3782075" cy="2527417"/>
          </a:xfrm>
          <a:prstGeom prst="rect">
            <a:avLst/>
          </a:prstGeom>
        </p:spPr>
      </p:pic>
      <p:pic>
        <p:nvPicPr>
          <p:cNvPr id="5" name="Рисунок 4">
            <a:extLst>
              <a:ext uri="{FF2B5EF4-FFF2-40B4-BE49-F238E27FC236}">
                <a16:creationId xmlns:a16="http://schemas.microsoft.com/office/drawing/2014/main" id="{4F8401C3-499F-42BF-9D7D-86C00DDDA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cxnSp>
        <p:nvCxnSpPr>
          <p:cNvPr id="6" name="Прямая соединительная линия 5">
            <a:extLst>
              <a:ext uri="{FF2B5EF4-FFF2-40B4-BE49-F238E27FC236}">
                <a16:creationId xmlns:a16="http://schemas.microsoft.com/office/drawing/2014/main" id="{69374852-20B9-408B-8901-31C505622ABB}"/>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EFC867FF-4070-417C-9ABA-D0E96436E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837" y="1499463"/>
            <a:ext cx="3791002" cy="2527415"/>
          </a:xfrm>
          <a:prstGeom prst="rect">
            <a:avLst/>
          </a:prstGeom>
        </p:spPr>
      </p:pic>
      <p:pic>
        <p:nvPicPr>
          <p:cNvPr id="8" name="Рисунок 7">
            <a:extLst>
              <a:ext uri="{FF2B5EF4-FFF2-40B4-BE49-F238E27FC236}">
                <a16:creationId xmlns:a16="http://schemas.microsoft.com/office/drawing/2014/main" id="{4197904C-9ABE-48E0-9ACF-24ED29E49E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26419"/>
            <a:ext cx="3791002" cy="2548656"/>
          </a:xfrm>
          <a:prstGeom prst="rect">
            <a:avLst/>
          </a:prstGeom>
        </p:spPr>
      </p:pic>
      <p:pic>
        <p:nvPicPr>
          <p:cNvPr id="10" name="Рисунок 9">
            <a:extLst>
              <a:ext uri="{FF2B5EF4-FFF2-40B4-BE49-F238E27FC236}">
                <a16:creationId xmlns:a16="http://schemas.microsoft.com/office/drawing/2014/main" id="{A6289BEC-B34C-473E-8F4C-E24C51674F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575536"/>
            <a:ext cx="2330116" cy="3072979"/>
          </a:xfrm>
          <a:prstGeom prst="rect">
            <a:avLst/>
          </a:prstGeom>
        </p:spPr>
      </p:pic>
      <p:pic>
        <p:nvPicPr>
          <p:cNvPr id="11" name="Рисунок 10">
            <a:extLst>
              <a:ext uri="{FF2B5EF4-FFF2-40B4-BE49-F238E27FC236}">
                <a16:creationId xmlns:a16="http://schemas.microsoft.com/office/drawing/2014/main" id="{B5F6DEAC-1B6A-48B1-A208-25E355B411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4078" y="6575075"/>
            <a:ext cx="5213532" cy="3073899"/>
          </a:xfrm>
          <a:prstGeom prst="rect">
            <a:avLst/>
          </a:prstGeom>
        </p:spPr>
      </p:pic>
      <p:sp>
        <p:nvSpPr>
          <p:cNvPr id="21" name="TextBox 20">
            <a:extLst>
              <a:ext uri="{FF2B5EF4-FFF2-40B4-BE49-F238E27FC236}">
                <a16:creationId xmlns:a16="http://schemas.microsoft.com/office/drawing/2014/main" id="{044E1D3B-FC44-423E-8F75-CA10BB4C273A}"/>
              </a:ext>
            </a:extLst>
          </p:cNvPr>
          <p:cNvSpPr txBox="1"/>
          <p:nvPr/>
        </p:nvSpPr>
        <p:spPr>
          <a:xfrm>
            <a:off x="2917481" y="10040183"/>
            <a:ext cx="2730136" cy="369332"/>
          </a:xfrm>
          <a:prstGeom prst="rect">
            <a:avLst/>
          </a:prstGeom>
          <a:noFill/>
        </p:spPr>
        <p:txBody>
          <a:bodyPr wrap="square" rtlCol="0">
            <a:spAutoFit/>
          </a:bodyPr>
          <a:lstStyle/>
          <a:p>
            <a:r>
              <a:rPr lang="en-US" dirty="0">
                <a:solidFill>
                  <a:srgbClr val="165582"/>
                </a:solidFill>
              </a:rPr>
              <a:t>www.besqala.com</a:t>
            </a:r>
            <a:endParaRPr lang="ru-RU" dirty="0">
              <a:solidFill>
                <a:srgbClr val="165582"/>
              </a:solidFill>
            </a:endParaRPr>
          </a:p>
        </p:txBody>
      </p:sp>
    </p:spTree>
    <p:extLst>
      <p:ext uri="{BB962C8B-B14F-4D97-AF65-F5344CB8AC3E}">
        <p14:creationId xmlns:p14="http://schemas.microsoft.com/office/powerpoint/2010/main" val="1961537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C3871DF1-4B04-4A72-9317-2E9307814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cxnSp>
        <p:nvCxnSpPr>
          <p:cNvPr id="18" name="Прямая соединительная линия 17">
            <a:extLst>
              <a:ext uri="{FF2B5EF4-FFF2-40B4-BE49-F238E27FC236}">
                <a16:creationId xmlns:a16="http://schemas.microsoft.com/office/drawing/2014/main" id="{BC3EAB56-0BFF-4EAD-ACAA-3261E97CE128}"/>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D556C94-F7B5-4120-BF5C-660959168BB8}"/>
              </a:ext>
            </a:extLst>
          </p:cNvPr>
          <p:cNvSpPr txBox="1"/>
          <p:nvPr/>
        </p:nvSpPr>
        <p:spPr>
          <a:xfrm>
            <a:off x="2669286" y="10183875"/>
            <a:ext cx="2730136" cy="369332"/>
          </a:xfrm>
          <a:prstGeom prst="rect">
            <a:avLst/>
          </a:prstGeom>
          <a:noFill/>
        </p:spPr>
        <p:txBody>
          <a:bodyPr wrap="square" rtlCol="0">
            <a:spAutoFit/>
          </a:bodyPr>
          <a:lstStyle/>
          <a:p>
            <a:r>
              <a:rPr lang="en-US" dirty="0">
                <a:solidFill>
                  <a:srgbClr val="165582"/>
                </a:solidFill>
              </a:rPr>
              <a:t>www.besqala.com</a:t>
            </a:r>
            <a:endParaRPr lang="ru-RU" dirty="0">
              <a:solidFill>
                <a:srgbClr val="165582"/>
              </a:solidFill>
            </a:endParaRPr>
          </a:p>
        </p:txBody>
      </p:sp>
      <p:pic>
        <p:nvPicPr>
          <p:cNvPr id="20" name="Рисунок 19">
            <a:extLst>
              <a:ext uri="{FF2B5EF4-FFF2-40B4-BE49-F238E27FC236}">
                <a16:creationId xmlns:a16="http://schemas.microsoft.com/office/drawing/2014/main" id="{3DBB837D-D974-4441-A371-188305581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05" y="5736280"/>
            <a:ext cx="6684463" cy="4428456"/>
          </a:xfrm>
          <a:prstGeom prst="rect">
            <a:avLst/>
          </a:prstGeom>
        </p:spPr>
      </p:pic>
      <p:pic>
        <p:nvPicPr>
          <p:cNvPr id="21" name="Рисунок 20">
            <a:extLst>
              <a:ext uri="{FF2B5EF4-FFF2-40B4-BE49-F238E27FC236}">
                <a16:creationId xmlns:a16="http://schemas.microsoft.com/office/drawing/2014/main" id="{90D4356B-64C7-4484-AE93-317B9820E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605" y="1277795"/>
            <a:ext cx="6684463" cy="4458485"/>
          </a:xfrm>
          <a:prstGeom prst="rect">
            <a:avLst/>
          </a:prstGeom>
        </p:spPr>
      </p:pic>
    </p:spTree>
    <p:extLst>
      <p:ext uri="{BB962C8B-B14F-4D97-AF65-F5344CB8AC3E}">
        <p14:creationId xmlns:p14="http://schemas.microsoft.com/office/powerpoint/2010/main" val="2984601188"/>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725</TotalTime>
  <Words>810</Words>
  <Application>Microsoft Office PowerPoint</Application>
  <PresentationFormat>Произвольный</PresentationFormat>
  <Paragraphs>44</Paragraphs>
  <Slides>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7</vt:i4>
      </vt:variant>
    </vt:vector>
  </HeadingPairs>
  <TitlesOfParts>
    <vt:vector size="13" baseType="lpstr">
      <vt:lpstr>Arial</vt:lpstr>
      <vt:lpstr>Calibri</vt:lpstr>
      <vt:lpstr>Calibri Light</vt:lpstr>
      <vt:lpstr>HelveticaLTPro-Bold</vt:lpstr>
      <vt:lpstr>Segoe UI Variable Small</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aymurzaevmurzabek@gmail.com</dc:creator>
  <cp:lastModifiedBy>Мырзабек Аймурзаев</cp:lastModifiedBy>
  <cp:revision>28</cp:revision>
  <dcterms:created xsi:type="dcterms:W3CDTF">2023-11-24T09:24:12Z</dcterms:created>
  <dcterms:modified xsi:type="dcterms:W3CDTF">2024-11-20T16:18:07Z</dcterms:modified>
</cp:coreProperties>
</file>